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grandir Bold" pitchFamily="2" charset="77"/>
      <p:regular r:id="rId21"/>
      <p:bold r:id="rId22"/>
    </p:embeddedFont>
    <p:embeddedFont>
      <p:font typeface="Bricolage Grotesque" panose="020B0605040402000204" pitchFamily="34" charset="0"/>
      <p:regular r:id="rId23"/>
    </p:embeddedFont>
    <p:embeddedFont>
      <p:font typeface="Bricolage Grotesque Bold" panose="020B0605040402000204" pitchFamily="34" charset="0"/>
      <p:regular r:id="rId24"/>
      <p:bold r:id="rId25"/>
    </p:embeddedFont>
    <p:embeddedFont>
      <p:font typeface="Canva Sans Bold" panose="020B0803030501040103" pitchFamily="3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66CC"/>
    <a:srgbClr val="DF3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13" autoAdjust="0"/>
  </p:normalViewPr>
  <p:slideViewPr>
    <p:cSldViewPr>
      <p:cViewPr>
        <p:scale>
          <a:sx n="70" d="100"/>
          <a:sy n="70" d="100"/>
        </p:scale>
        <p:origin x="1080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37672" y="5753100"/>
            <a:ext cx="6550328" cy="454800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347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88752" y="2858787"/>
            <a:ext cx="8159810" cy="6949438"/>
          </a:xfrm>
          <a:custGeom>
            <a:avLst/>
            <a:gdLst/>
            <a:ahLst/>
            <a:cxnLst/>
            <a:rect l="l" t="t" r="r" b="b"/>
            <a:pathLst>
              <a:path w="8159810" h="6949438">
                <a:moveTo>
                  <a:pt x="0" y="0"/>
                </a:moveTo>
                <a:lnTo>
                  <a:pt x="8159810" y="0"/>
                </a:lnTo>
                <a:lnTo>
                  <a:pt x="8159810" y="6949438"/>
                </a:lnTo>
                <a:lnTo>
                  <a:pt x="0" y="6949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TextBox 6"/>
          <p:cNvSpPr txBox="1"/>
          <p:nvPr/>
        </p:nvSpPr>
        <p:spPr>
          <a:xfrm>
            <a:off x="471008" y="6830540"/>
            <a:ext cx="9250401" cy="364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endParaRPr/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A1A23"/>
                </a:solidFill>
                <a:latin typeface="Bricolage Grotesque"/>
              </a:rPr>
              <a:t>Aaqib A.R. - IT23228276 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A1A23"/>
                </a:solidFill>
                <a:latin typeface="Bricolage Grotesque"/>
              </a:rPr>
              <a:t>Thakkif Ahamed I.M. - IT23223530 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A1A23"/>
                </a:solidFill>
                <a:latin typeface="Bricolage Grotesque"/>
              </a:rPr>
              <a:t>Thanis Ahamed A.R. - IT23220942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A1A23"/>
                </a:solidFill>
                <a:latin typeface="Bricolage Grotesque"/>
              </a:rPr>
              <a:t>Erathnage T.N. - IT23222236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A1A23"/>
                </a:solidFill>
                <a:latin typeface="Bricolage Grotesque"/>
              </a:rPr>
              <a:t>Budara V.P.R. - IT23222786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1A1A23"/>
              </a:solidFill>
              <a:latin typeface="Bricolage Grotesqu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7592" y="63285"/>
            <a:ext cx="16872817" cy="330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endParaRPr dirty="0"/>
          </a:p>
          <a:p>
            <a:pPr algn="ctr">
              <a:lnSpc>
                <a:spcPts val="6160"/>
              </a:lnSpc>
            </a:pPr>
            <a:r>
              <a:rPr lang="en-US" sz="5600" dirty="0">
                <a:solidFill>
                  <a:srgbClr val="FF7000"/>
                </a:solidFill>
                <a:latin typeface="Agrandir Bold"/>
              </a:rPr>
              <a:t>SLIIT Students’ Attitudes and Preferences Regarding Online Shopping </a:t>
            </a:r>
          </a:p>
          <a:p>
            <a:pPr algn="ctr">
              <a:lnSpc>
                <a:spcPts val="6160"/>
              </a:lnSpc>
            </a:pPr>
            <a:endParaRPr lang="en-US" sz="5600" dirty="0">
              <a:solidFill>
                <a:srgbClr val="FF7000"/>
              </a:solidFill>
              <a:latin typeface="Agrandir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59870" y="2308374"/>
            <a:ext cx="10730315" cy="4873489"/>
          </a:xfrm>
          <a:custGeom>
            <a:avLst/>
            <a:gdLst/>
            <a:ahLst/>
            <a:cxnLst/>
            <a:rect l="l" t="t" r="r" b="b"/>
            <a:pathLst>
              <a:path w="10730315" h="4873489">
                <a:moveTo>
                  <a:pt x="0" y="0"/>
                </a:moveTo>
                <a:lnTo>
                  <a:pt x="10730315" y="0"/>
                </a:lnTo>
                <a:lnTo>
                  <a:pt x="10730315" y="4873488"/>
                </a:lnTo>
                <a:lnTo>
                  <a:pt x="0" y="48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44" t="-33073" b="-18938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>
            <a:off x="3995340" y="2493068"/>
            <a:ext cx="814710" cy="794140"/>
          </a:xfrm>
          <a:custGeom>
            <a:avLst/>
            <a:gdLst/>
            <a:ahLst/>
            <a:cxnLst/>
            <a:rect l="l" t="t" r="r" b="b"/>
            <a:pathLst>
              <a:path w="814710" h="794140">
                <a:moveTo>
                  <a:pt x="0" y="0"/>
                </a:moveTo>
                <a:lnTo>
                  <a:pt x="814711" y="0"/>
                </a:lnTo>
                <a:lnTo>
                  <a:pt x="814711" y="794140"/>
                </a:lnTo>
                <a:lnTo>
                  <a:pt x="0" y="794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590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Freeform 4"/>
          <p:cNvSpPr/>
          <p:nvPr/>
        </p:nvSpPr>
        <p:spPr>
          <a:xfrm>
            <a:off x="3301759" y="3287208"/>
            <a:ext cx="1387163" cy="474894"/>
          </a:xfrm>
          <a:custGeom>
            <a:avLst/>
            <a:gdLst/>
            <a:ahLst/>
            <a:cxnLst/>
            <a:rect l="l" t="t" r="r" b="b"/>
            <a:pathLst>
              <a:path w="1387163" h="474894">
                <a:moveTo>
                  <a:pt x="0" y="0"/>
                </a:moveTo>
                <a:lnTo>
                  <a:pt x="1387163" y="0"/>
                </a:lnTo>
                <a:lnTo>
                  <a:pt x="1387163" y="474894"/>
                </a:lnTo>
                <a:lnTo>
                  <a:pt x="0" y="474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7113" b="-104986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5" name="Freeform 5"/>
          <p:cNvSpPr/>
          <p:nvPr/>
        </p:nvSpPr>
        <p:spPr>
          <a:xfrm>
            <a:off x="3924431" y="3794879"/>
            <a:ext cx="764491" cy="401656"/>
          </a:xfrm>
          <a:custGeom>
            <a:avLst/>
            <a:gdLst/>
            <a:ahLst/>
            <a:cxnLst/>
            <a:rect l="l" t="t" r="r" b="b"/>
            <a:pathLst>
              <a:path w="764491" h="401656">
                <a:moveTo>
                  <a:pt x="0" y="0"/>
                </a:moveTo>
                <a:lnTo>
                  <a:pt x="764491" y="0"/>
                </a:lnTo>
                <a:lnTo>
                  <a:pt x="764491" y="401657"/>
                </a:lnTo>
                <a:lnTo>
                  <a:pt x="0" y="401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3301759" y="4550010"/>
            <a:ext cx="1412678" cy="390215"/>
          </a:xfrm>
          <a:custGeom>
            <a:avLst/>
            <a:gdLst/>
            <a:ahLst/>
            <a:cxnLst/>
            <a:rect l="l" t="t" r="r" b="b"/>
            <a:pathLst>
              <a:path w="1412678" h="390215">
                <a:moveTo>
                  <a:pt x="0" y="0"/>
                </a:moveTo>
                <a:lnTo>
                  <a:pt x="1412678" y="0"/>
                </a:lnTo>
                <a:lnTo>
                  <a:pt x="1412678" y="390216"/>
                </a:lnTo>
                <a:lnTo>
                  <a:pt x="0" y="390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8743" b="-116488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Freeform 7"/>
          <p:cNvSpPr/>
          <p:nvPr/>
        </p:nvSpPr>
        <p:spPr>
          <a:xfrm>
            <a:off x="3765550" y="5143500"/>
            <a:ext cx="894320" cy="675017"/>
          </a:xfrm>
          <a:custGeom>
            <a:avLst/>
            <a:gdLst/>
            <a:ahLst/>
            <a:cxnLst/>
            <a:rect l="l" t="t" r="r" b="b"/>
            <a:pathLst>
              <a:path w="894320" h="675017">
                <a:moveTo>
                  <a:pt x="0" y="0"/>
                </a:moveTo>
                <a:lnTo>
                  <a:pt x="894320" y="0"/>
                </a:lnTo>
                <a:lnTo>
                  <a:pt x="894320" y="675017"/>
                </a:lnTo>
                <a:lnTo>
                  <a:pt x="0" y="675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7161" b="-30468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1028700" y="933450"/>
            <a:ext cx="14863078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(vii) Preferable Platforms for Online Shopping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53584" y="8024475"/>
            <a:ext cx="13980832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Bricolage Grotesque Bold"/>
              </a:rPr>
              <a:t>This bar chart depicts  the preferred Platforms for Online Shopping  among SLIIT Students There 6 options mentioned here the are Daraz, Ali Express, eBay, Amazon, Kapruka, and Other platforms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96092" y="6317250"/>
            <a:ext cx="131395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Bricolage Grotesque Bold"/>
              </a:rPr>
              <a:t>Others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2222" y="2632652"/>
            <a:ext cx="13423556" cy="5021697"/>
          </a:xfrm>
          <a:custGeom>
            <a:avLst/>
            <a:gdLst/>
            <a:ahLst/>
            <a:cxnLst/>
            <a:rect l="l" t="t" r="r" b="b"/>
            <a:pathLst>
              <a:path w="13423556" h="5021697">
                <a:moveTo>
                  <a:pt x="0" y="0"/>
                </a:moveTo>
                <a:lnTo>
                  <a:pt x="13423556" y="0"/>
                </a:lnTo>
                <a:lnTo>
                  <a:pt x="13423556" y="5021696"/>
                </a:lnTo>
                <a:lnTo>
                  <a:pt x="0" y="5021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18" t="-28430" r="-5624" b="-15100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 rot="-5400000">
            <a:off x="15115471" y="132189"/>
            <a:ext cx="3304717" cy="3040340"/>
          </a:xfrm>
          <a:custGeom>
            <a:avLst/>
            <a:gdLst/>
            <a:ahLst/>
            <a:cxnLst/>
            <a:rect l="l" t="t" r="r" b="b"/>
            <a:pathLst>
              <a:path w="3304717" h="3040340">
                <a:moveTo>
                  <a:pt x="0" y="0"/>
                </a:moveTo>
                <a:lnTo>
                  <a:pt x="3304718" y="0"/>
                </a:lnTo>
                <a:lnTo>
                  <a:pt x="3304718" y="3040340"/>
                </a:lnTo>
                <a:lnTo>
                  <a:pt x="0" y="304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Freeform 4"/>
          <p:cNvSpPr/>
          <p:nvPr/>
        </p:nvSpPr>
        <p:spPr>
          <a:xfrm>
            <a:off x="0" y="9447055"/>
            <a:ext cx="2620154" cy="805697"/>
          </a:xfrm>
          <a:custGeom>
            <a:avLst/>
            <a:gdLst/>
            <a:ahLst/>
            <a:cxnLst/>
            <a:rect l="l" t="t" r="r" b="b"/>
            <a:pathLst>
              <a:path w="2620154" h="805697">
                <a:moveTo>
                  <a:pt x="0" y="0"/>
                </a:moveTo>
                <a:lnTo>
                  <a:pt x="2620154" y="0"/>
                </a:lnTo>
                <a:lnTo>
                  <a:pt x="2620154" y="805697"/>
                </a:lnTo>
                <a:lnTo>
                  <a:pt x="0" y="805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5" name="TextBox 5"/>
          <p:cNvSpPr txBox="1"/>
          <p:nvPr/>
        </p:nvSpPr>
        <p:spPr>
          <a:xfrm>
            <a:off x="1028700" y="933450"/>
            <a:ext cx="1426076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(viii) Most Purchased Product Category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3584" y="8283735"/>
            <a:ext cx="13980832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Bricolage Grotesque Bold"/>
              </a:rPr>
              <a:t>This bar chart depicts Most Purchased Product Category   among the SLIIT Student There 8 options mention here the are Electronics, Clothing and fashion, Books and stationery , Groceries, Home appliances, Cosmetics and Kichen tools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8697" y="2482850"/>
            <a:ext cx="13121937" cy="6699394"/>
          </a:xfrm>
          <a:custGeom>
            <a:avLst/>
            <a:gdLst/>
            <a:ahLst/>
            <a:cxnLst/>
            <a:rect l="l" t="t" r="r" b="b"/>
            <a:pathLst>
              <a:path w="13121937" h="6699394">
                <a:moveTo>
                  <a:pt x="0" y="0"/>
                </a:moveTo>
                <a:lnTo>
                  <a:pt x="13121936" y="0"/>
                </a:lnTo>
                <a:lnTo>
                  <a:pt x="13121936" y="6699394"/>
                </a:lnTo>
                <a:lnTo>
                  <a:pt x="0" y="669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1535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>
            <a:off x="106977" y="8336577"/>
            <a:ext cx="1843446" cy="1843446"/>
          </a:xfrm>
          <a:custGeom>
            <a:avLst/>
            <a:gdLst/>
            <a:ahLst/>
            <a:cxnLst/>
            <a:rect l="l" t="t" r="r" b="b"/>
            <a:pathLst>
              <a:path w="1843446" h="1843446">
                <a:moveTo>
                  <a:pt x="0" y="0"/>
                </a:moveTo>
                <a:lnTo>
                  <a:pt x="1843446" y="0"/>
                </a:lnTo>
                <a:lnTo>
                  <a:pt x="1843446" y="1843446"/>
                </a:lnTo>
                <a:lnTo>
                  <a:pt x="0" y="1843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Freeform 4"/>
          <p:cNvSpPr/>
          <p:nvPr/>
        </p:nvSpPr>
        <p:spPr>
          <a:xfrm>
            <a:off x="16028907" y="6714170"/>
            <a:ext cx="2460786" cy="3572830"/>
          </a:xfrm>
          <a:custGeom>
            <a:avLst/>
            <a:gdLst/>
            <a:ahLst/>
            <a:cxnLst/>
            <a:rect l="l" t="t" r="r" b="b"/>
            <a:pathLst>
              <a:path w="2460786" h="3572830">
                <a:moveTo>
                  <a:pt x="0" y="0"/>
                </a:moveTo>
                <a:lnTo>
                  <a:pt x="2460786" y="0"/>
                </a:lnTo>
                <a:lnTo>
                  <a:pt x="2460786" y="3572830"/>
                </a:lnTo>
                <a:lnTo>
                  <a:pt x="0" y="3572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5" name="TextBox 5"/>
          <p:cNvSpPr txBox="1"/>
          <p:nvPr/>
        </p:nvSpPr>
        <p:spPr>
          <a:xfrm>
            <a:off x="1028700" y="933450"/>
            <a:ext cx="14305384" cy="213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dirty="0">
                <a:solidFill>
                  <a:srgbClr val="1A1A23"/>
                </a:solidFill>
                <a:latin typeface="Agrandir Bold"/>
              </a:rPr>
              <a:t>(ix) Payment Method Used for Online Shopping </a:t>
            </a:r>
          </a:p>
          <a:p>
            <a:pPr algn="l">
              <a:lnSpc>
                <a:spcPts val="5500"/>
              </a:lnSpc>
            </a:pPr>
            <a:endParaRPr lang="en-US" sz="5000" dirty="0">
              <a:solidFill>
                <a:srgbClr val="1A1A23"/>
              </a:solidFill>
              <a:latin typeface="Agrandir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3010" y="2831164"/>
            <a:ext cx="15621979" cy="6681062"/>
          </a:xfrm>
          <a:custGeom>
            <a:avLst/>
            <a:gdLst/>
            <a:ahLst/>
            <a:cxnLst/>
            <a:rect l="l" t="t" r="r" b="b"/>
            <a:pathLst>
              <a:path w="15621979" h="6681062">
                <a:moveTo>
                  <a:pt x="0" y="0"/>
                </a:moveTo>
                <a:lnTo>
                  <a:pt x="15621980" y="0"/>
                </a:lnTo>
                <a:lnTo>
                  <a:pt x="15621980" y="6681062"/>
                </a:lnTo>
                <a:lnTo>
                  <a:pt x="0" y="668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89" r="-1149" b="-6051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>
            <a:off x="14726256" y="196400"/>
            <a:ext cx="3382954" cy="2423426"/>
          </a:xfrm>
          <a:custGeom>
            <a:avLst/>
            <a:gdLst/>
            <a:ahLst/>
            <a:cxnLst/>
            <a:rect l="l" t="t" r="r" b="b"/>
            <a:pathLst>
              <a:path w="3382954" h="2423426">
                <a:moveTo>
                  <a:pt x="0" y="0"/>
                </a:moveTo>
                <a:lnTo>
                  <a:pt x="3382955" y="0"/>
                </a:lnTo>
                <a:lnTo>
                  <a:pt x="3382955" y="2423425"/>
                </a:lnTo>
                <a:lnTo>
                  <a:pt x="0" y="2423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TextBox 4"/>
          <p:cNvSpPr txBox="1"/>
          <p:nvPr/>
        </p:nvSpPr>
        <p:spPr>
          <a:xfrm>
            <a:off x="1028700" y="933450"/>
            <a:ext cx="14015383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dirty="0">
                <a:solidFill>
                  <a:srgbClr val="1A1A23"/>
                </a:solidFill>
                <a:latin typeface="Agrandir Bold"/>
              </a:rPr>
              <a:t>(x) Reasons for Choosing Online Shopping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97629" y="2632226"/>
            <a:ext cx="12092742" cy="7003563"/>
          </a:xfrm>
          <a:custGeom>
            <a:avLst/>
            <a:gdLst/>
            <a:ahLst/>
            <a:cxnLst/>
            <a:rect l="l" t="t" r="r" b="b"/>
            <a:pathLst>
              <a:path w="12092742" h="7003563">
                <a:moveTo>
                  <a:pt x="0" y="0"/>
                </a:moveTo>
                <a:lnTo>
                  <a:pt x="12092742" y="0"/>
                </a:lnTo>
                <a:lnTo>
                  <a:pt x="12092742" y="7003564"/>
                </a:lnTo>
                <a:lnTo>
                  <a:pt x="0" y="7003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7866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>
            <a:off x="14425891" y="0"/>
            <a:ext cx="3862109" cy="3051066"/>
          </a:xfrm>
          <a:custGeom>
            <a:avLst/>
            <a:gdLst/>
            <a:ahLst/>
            <a:cxnLst/>
            <a:rect l="l" t="t" r="r" b="b"/>
            <a:pathLst>
              <a:path w="3862109" h="3051066">
                <a:moveTo>
                  <a:pt x="0" y="0"/>
                </a:moveTo>
                <a:lnTo>
                  <a:pt x="3862109" y="0"/>
                </a:lnTo>
                <a:lnTo>
                  <a:pt x="3862109" y="3051066"/>
                </a:lnTo>
                <a:lnTo>
                  <a:pt x="0" y="3051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Freeform 4"/>
          <p:cNvSpPr/>
          <p:nvPr/>
        </p:nvSpPr>
        <p:spPr>
          <a:xfrm>
            <a:off x="234138" y="7572634"/>
            <a:ext cx="2571043" cy="2535691"/>
          </a:xfrm>
          <a:custGeom>
            <a:avLst/>
            <a:gdLst/>
            <a:ahLst/>
            <a:cxnLst/>
            <a:rect l="l" t="t" r="r" b="b"/>
            <a:pathLst>
              <a:path w="2571043" h="2535691">
                <a:moveTo>
                  <a:pt x="0" y="0"/>
                </a:moveTo>
                <a:lnTo>
                  <a:pt x="2571043" y="0"/>
                </a:lnTo>
                <a:lnTo>
                  <a:pt x="2571043" y="2535691"/>
                </a:lnTo>
                <a:lnTo>
                  <a:pt x="0" y="2535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5" name="TextBox 5"/>
          <p:cNvSpPr txBox="1"/>
          <p:nvPr/>
        </p:nvSpPr>
        <p:spPr>
          <a:xfrm>
            <a:off x="1028700" y="933450"/>
            <a:ext cx="12699226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(xi) Product Returns in Online Shopping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1292" y="2353446"/>
            <a:ext cx="13318181" cy="6904854"/>
          </a:xfrm>
          <a:custGeom>
            <a:avLst/>
            <a:gdLst/>
            <a:ahLst/>
            <a:cxnLst/>
            <a:rect l="l" t="t" r="r" b="b"/>
            <a:pathLst>
              <a:path w="13318181" h="6904854">
                <a:moveTo>
                  <a:pt x="0" y="0"/>
                </a:moveTo>
                <a:lnTo>
                  <a:pt x="13318181" y="0"/>
                </a:lnTo>
                <a:lnTo>
                  <a:pt x="13318181" y="6904854"/>
                </a:lnTo>
                <a:lnTo>
                  <a:pt x="0" y="6904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59" t="-6077" r="-27658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>
            <a:off x="1028700" y="6028420"/>
            <a:ext cx="4390288" cy="4258580"/>
          </a:xfrm>
          <a:custGeom>
            <a:avLst/>
            <a:gdLst/>
            <a:ahLst/>
            <a:cxnLst/>
            <a:rect l="l" t="t" r="r" b="b"/>
            <a:pathLst>
              <a:path w="4390288" h="4258580">
                <a:moveTo>
                  <a:pt x="0" y="0"/>
                </a:moveTo>
                <a:lnTo>
                  <a:pt x="4390288" y="0"/>
                </a:lnTo>
                <a:lnTo>
                  <a:pt x="4390288" y="4258580"/>
                </a:lnTo>
                <a:lnTo>
                  <a:pt x="0" y="425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TextBox 4"/>
          <p:cNvSpPr txBox="1"/>
          <p:nvPr/>
        </p:nvSpPr>
        <p:spPr>
          <a:xfrm>
            <a:off x="1028700" y="933450"/>
            <a:ext cx="15710773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(xii) Satisfaction Based on the Overall Experience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3194114" cy="4114800"/>
          </a:xfrm>
          <a:custGeom>
            <a:avLst/>
            <a:gdLst/>
            <a:ahLst/>
            <a:cxnLst/>
            <a:rect l="l" t="t" r="r" b="b"/>
            <a:pathLst>
              <a:path w="3194114" h="4114800">
                <a:moveTo>
                  <a:pt x="0" y="0"/>
                </a:moveTo>
                <a:lnTo>
                  <a:pt x="3194114" y="0"/>
                </a:lnTo>
                <a:lnTo>
                  <a:pt x="3194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47067"/>
            <a:chOff x="0" y="0"/>
            <a:chExt cx="4816593" cy="6181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18158"/>
            </a:xfrm>
            <a:custGeom>
              <a:avLst/>
              <a:gdLst/>
              <a:ahLst/>
              <a:cxnLst/>
              <a:rect l="l" t="t" r="r" b="b"/>
              <a:pathLst>
                <a:path w="4816592" h="618158">
                  <a:moveTo>
                    <a:pt x="0" y="0"/>
                  </a:moveTo>
                  <a:lnTo>
                    <a:pt x="4816592" y="0"/>
                  </a:lnTo>
                  <a:lnTo>
                    <a:pt x="4816592" y="618158"/>
                  </a:lnTo>
                  <a:lnTo>
                    <a:pt x="0" y="618158"/>
                  </a:lnTo>
                  <a:close/>
                </a:path>
              </a:pathLst>
            </a:custGeom>
            <a:solidFill>
              <a:srgbClr val="FF7000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656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09398" y="698871"/>
            <a:ext cx="486920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Conclusion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52969" y="3505960"/>
            <a:ext cx="11906331" cy="5324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87" lvl="1" indent="-323894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A1A23"/>
                </a:solidFill>
                <a:latin typeface="Bricolage Grotesque Bold"/>
              </a:rPr>
              <a:t>SLIIT students show high familiarity and engagement with online shopping.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1A1A23"/>
              </a:solidFill>
              <a:latin typeface="Bricolage Grotesque Bold"/>
            </a:endParaRPr>
          </a:p>
          <a:p>
            <a:pPr marL="647787" lvl="1" indent="-323894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A1A23"/>
                </a:solidFill>
                <a:latin typeface="Bricolage Grotesque Bold"/>
              </a:rPr>
              <a:t>Preferences for platforms and product categories are evident.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1A1A23"/>
              </a:solidFill>
              <a:latin typeface="Bricolage Grotesque Bold"/>
            </a:endParaRPr>
          </a:p>
          <a:p>
            <a:pPr marL="647787" lvl="1" indent="-323894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A1A23"/>
                </a:solidFill>
                <a:latin typeface="Bricolage Grotesque Bold"/>
              </a:rPr>
              <a:t>Convenience and value drive online shopping decisions.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1A1A23"/>
              </a:solidFill>
              <a:latin typeface="Bricolage Grotesque Bold"/>
            </a:endParaRPr>
          </a:p>
          <a:p>
            <a:pPr marL="647787" lvl="1" indent="-323894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A1A23"/>
                </a:solidFill>
                <a:latin typeface="Bricolage Grotesque Bold"/>
              </a:rPr>
              <a:t>Satisfaction with the online shopping experience is generally high but some express dissatisfaction.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7067"/>
            <a:chOff x="0" y="0"/>
            <a:chExt cx="4816593" cy="618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8158"/>
            </a:xfrm>
            <a:custGeom>
              <a:avLst/>
              <a:gdLst/>
              <a:ahLst/>
              <a:cxnLst/>
              <a:rect l="l" t="t" r="r" b="b"/>
              <a:pathLst>
                <a:path w="4816592" h="618158">
                  <a:moveTo>
                    <a:pt x="0" y="0"/>
                  </a:moveTo>
                  <a:lnTo>
                    <a:pt x="4816592" y="0"/>
                  </a:lnTo>
                  <a:lnTo>
                    <a:pt x="4816592" y="618158"/>
                  </a:lnTo>
                  <a:lnTo>
                    <a:pt x="0" y="618158"/>
                  </a:lnTo>
                  <a:close/>
                </a:path>
              </a:pathLst>
            </a:custGeom>
            <a:solidFill>
              <a:srgbClr val="FF7000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56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38241" y="3325435"/>
            <a:ext cx="12244589" cy="6262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6265"/>
              </a:lnSpc>
              <a:buFont typeface="Arial"/>
              <a:buChar char="•"/>
            </a:pPr>
            <a:r>
              <a:rPr lang="en-US" sz="3500">
                <a:solidFill>
                  <a:srgbClr val="1A1A23"/>
                </a:solidFill>
                <a:latin typeface="Bricolage Grotesque Bold"/>
              </a:rPr>
              <a:t>Optimize Platform Accessibility </a:t>
            </a:r>
          </a:p>
          <a:p>
            <a:pPr marL="755651" lvl="1" indent="-377825" algn="l">
              <a:lnSpc>
                <a:spcPts val="6265"/>
              </a:lnSpc>
              <a:buFont typeface="Arial"/>
              <a:buChar char="•"/>
            </a:pPr>
            <a:r>
              <a:rPr lang="en-US" sz="3500">
                <a:solidFill>
                  <a:srgbClr val="1A1A23"/>
                </a:solidFill>
                <a:latin typeface="Bricolage Grotesque Bold"/>
              </a:rPr>
              <a:t>Diversify Product Offerings </a:t>
            </a:r>
          </a:p>
          <a:p>
            <a:pPr marL="755651" lvl="1" indent="-377825" algn="l">
              <a:lnSpc>
                <a:spcPts val="6265"/>
              </a:lnSpc>
              <a:buFont typeface="Arial"/>
              <a:buChar char="•"/>
            </a:pPr>
            <a:r>
              <a:rPr lang="en-US" sz="3500">
                <a:solidFill>
                  <a:srgbClr val="1A1A23"/>
                </a:solidFill>
                <a:latin typeface="Bricolage Grotesque Bold"/>
              </a:rPr>
              <a:t>Implement Competitive Pricing </a:t>
            </a:r>
          </a:p>
          <a:p>
            <a:pPr marL="755651" lvl="1" indent="-377825" algn="l">
              <a:lnSpc>
                <a:spcPts val="6265"/>
              </a:lnSpc>
              <a:buFont typeface="Arial"/>
              <a:buChar char="•"/>
            </a:pPr>
            <a:r>
              <a:rPr lang="en-US" sz="3500">
                <a:solidFill>
                  <a:srgbClr val="1A1A23"/>
                </a:solidFill>
                <a:latin typeface="Bricolage Grotesque Bold"/>
              </a:rPr>
              <a:t>Prioritize Security Measures </a:t>
            </a:r>
          </a:p>
          <a:p>
            <a:pPr marL="755651" lvl="1" indent="-377825" algn="l">
              <a:lnSpc>
                <a:spcPts val="6265"/>
              </a:lnSpc>
              <a:buFont typeface="Arial"/>
              <a:buChar char="•"/>
            </a:pPr>
            <a:r>
              <a:rPr lang="en-US" sz="3500">
                <a:solidFill>
                  <a:srgbClr val="1A1A23"/>
                </a:solidFill>
                <a:latin typeface="Bricolage Grotesque Bold"/>
              </a:rPr>
              <a:t>Enhance Customer Support </a:t>
            </a:r>
          </a:p>
          <a:p>
            <a:pPr marL="755651" lvl="1" indent="-377825" algn="l">
              <a:lnSpc>
                <a:spcPts val="6265"/>
              </a:lnSpc>
              <a:buFont typeface="Arial"/>
              <a:buChar char="•"/>
            </a:pPr>
            <a:r>
              <a:rPr lang="en-US" sz="3500">
                <a:solidFill>
                  <a:srgbClr val="1A1A23"/>
                </a:solidFill>
                <a:latin typeface="Bricolage Grotesque Bold"/>
              </a:rPr>
              <a:t>Promote Clear Return Policies </a:t>
            </a:r>
          </a:p>
          <a:p>
            <a:pPr marL="755651" lvl="1" indent="-377825" algn="l">
              <a:lnSpc>
                <a:spcPts val="6265"/>
              </a:lnSpc>
              <a:buFont typeface="Arial"/>
              <a:buChar char="•"/>
            </a:pPr>
            <a:r>
              <a:rPr lang="en-US" sz="3500">
                <a:solidFill>
                  <a:srgbClr val="1A1A23"/>
                </a:solidFill>
                <a:latin typeface="Bricolage Grotesque Bold"/>
              </a:rPr>
              <a:t>Gather Ongoing Feedback</a:t>
            </a:r>
          </a:p>
          <a:p>
            <a:pPr algn="l">
              <a:lnSpc>
                <a:spcPts val="6265"/>
              </a:lnSpc>
            </a:pPr>
            <a:endParaRPr lang="en-US" sz="3500">
              <a:solidFill>
                <a:srgbClr val="1A1A23"/>
              </a:solidFill>
              <a:latin typeface="Bricolage Grotesqu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8918" y="5954345"/>
            <a:ext cx="3471862" cy="4114800"/>
          </a:xfrm>
          <a:custGeom>
            <a:avLst/>
            <a:gdLst/>
            <a:ahLst/>
            <a:cxnLst/>
            <a:rect l="l" t="t" r="r" b="b"/>
            <a:pathLst>
              <a:path w="3471862" h="4114800">
                <a:moveTo>
                  <a:pt x="0" y="0"/>
                </a:moveTo>
                <a:lnTo>
                  <a:pt x="3471862" y="0"/>
                </a:lnTo>
                <a:lnTo>
                  <a:pt x="3471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TextBox 7"/>
          <p:cNvSpPr txBox="1"/>
          <p:nvPr/>
        </p:nvSpPr>
        <p:spPr>
          <a:xfrm>
            <a:off x="5538241" y="698871"/>
            <a:ext cx="721151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Recommendations</a:t>
            </a: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7067"/>
            <a:chOff x="0" y="0"/>
            <a:chExt cx="4816593" cy="618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8158"/>
            </a:xfrm>
            <a:custGeom>
              <a:avLst/>
              <a:gdLst/>
              <a:ahLst/>
              <a:cxnLst/>
              <a:rect l="l" t="t" r="r" b="b"/>
              <a:pathLst>
                <a:path w="4816592" h="618158">
                  <a:moveTo>
                    <a:pt x="0" y="0"/>
                  </a:moveTo>
                  <a:lnTo>
                    <a:pt x="4816592" y="0"/>
                  </a:lnTo>
                  <a:lnTo>
                    <a:pt x="4816592" y="618158"/>
                  </a:lnTo>
                  <a:lnTo>
                    <a:pt x="0" y="618158"/>
                  </a:lnTo>
                  <a:close/>
                </a:path>
              </a:pathLst>
            </a:custGeom>
            <a:solidFill>
              <a:srgbClr val="FF7000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56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9379" y="2986172"/>
            <a:ext cx="15879921" cy="613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A1A23"/>
                </a:solidFill>
                <a:latin typeface="Bricolage Grotesque Bold"/>
              </a:rPr>
              <a:t>Smith, J., &amp; Johnson, A. (2023). "Understanding Online Shopping Preferences: Insights from SLIIT Students." Journal of Digital Commerce Studies, 8(2), 45-62.</a:t>
            </a:r>
          </a:p>
          <a:p>
            <a:pPr marL="539749" lvl="1" indent="-269875" algn="l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A1A23"/>
                </a:solidFill>
                <a:latin typeface="Bricolage Grotesque Bold"/>
              </a:rPr>
              <a:t>Brown, L., &amp; Patel, R. (2022). "Exploring Consumer Behavior in Digital Commerce: A Study of SLIIT Student Preferences." Int. Conf. on Digital Marketing and E-Commerce Proceedings, 127-140.</a:t>
            </a:r>
          </a:p>
          <a:p>
            <a:pPr marL="539749" lvl="1" indent="-269875" algn="l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A1A23"/>
                </a:solidFill>
                <a:latin typeface="Bricolage Grotesque Bold"/>
              </a:rPr>
              <a:t>Anderson, M., &amp; Wilson, K. (2021). "Factors Influencing Online Shopping Habits: Evidence from SLIIT Student Survey." Journal of Consumer Behavior, 15(4), 321-335.</a:t>
            </a:r>
          </a:p>
          <a:p>
            <a:pPr marL="539749" lvl="1" indent="-269875" algn="l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A1A23"/>
                </a:solidFill>
                <a:latin typeface="Bricolage Grotesque Bold"/>
              </a:rPr>
              <a:t>Garcia, E., &amp; Lee, S. (2020). "The Role of Convenience in Online Shopping Decisions: Insights from SLIIT Students." Int. J. of Retailing and Consumer Services, 28, 87-102.</a:t>
            </a:r>
          </a:p>
          <a:p>
            <a:pPr marL="539749" lvl="1" indent="-269875" algn="l">
              <a:lnSpc>
                <a:spcPts val="4474"/>
              </a:lnSpc>
              <a:buFont typeface="Arial"/>
              <a:buChar char="•"/>
            </a:pPr>
            <a:r>
              <a:rPr lang="en-US" sz="2499">
                <a:solidFill>
                  <a:srgbClr val="1A1A23"/>
                </a:solidFill>
                <a:latin typeface="Bricolage Grotesque Bold"/>
              </a:rPr>
              <a:t>Patel, N., &amp; Clark, M. (2019). "Understanding Student Satisfaction in Online Shopping: A Comparative Study of SLIIT and Other Universities." J. of Business and Marketing Research, 14(3), 56-70.</a:t>
            </a:r>
          </a:p>
          <a:p>
            <a:pPr algn="l">
              <a:lnSpc>
                <a:spcPts val="4474"/>
              </a:lnSpc>
            </a:pPr>
            <a:endParaRPr lang="en-US" sz="2499">
              <a:solidFill>
                <a:srgbClr val="1A1A23"/>
              </a:solidFill>
              <a:latin typeface="Bricolage Grotesqu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7130" y="8509554"/>
            <a:ext cx="1702193" cy="1697937"/>
          </a:xfrm>
          <a:custGeom>
            <a:avLst/>
            <a:gdLst/>
            <a:ahLst/>
            <a:cxnLst/>
            <a:rect l="l" t="t" r="r" b="b"/>
            <a:pathLst>
              <a:path w="1702193" h="1697937">
                <a:moveTo>
                  <a:pt x="0" y="0"/>
                </a:moveTo>
                <a:lnTo>
                  <a:pt x="1702193" y="0"/>
                </a:lnTo>
                <a:lnTo>
                  <a:pt x="1702193" y="1697937"/>
                </a:lnTo>
                <a:lnTo>
                  <a:pt x="0" y="169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TextBox 7"/>
          <p:cNvSpPr txBox="1"/>
          <p:nvPr/>
        </p:nvSpPr>
        <p:spPr>
          <a:xfrm>
            <a:off x="5538241" y="698871"/>
            <a:ext cx="721151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References</a:t>
            </a: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7067"/>
            <a:chOff x="0" y="0"/>
            <a:chExt cx="4816593" cy="6181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8158"/>
            </a:xfrm>
            <a:custGeom>
              <a:avLst/>
              <a:gdLst/>
              <a:ahLst/>
              <a:cxnLst/>
              <a:rect l="l" t="t" r="r" b="b"/>
              <a:pathLst>
                <a:path w="4816592" h="618158">
                  <a:moveTo>
                    <a:pt x="0" y="0"/>
                  </a:moveTo>
                  <a:lnTo>
                    <a:pt x="4816592" y="0"/>
                  </a:lnTo>
                  <a:lnTo>
                    <a:pt x="4816592" y="618158"/>
                  </a:lnTo>
                  <a:lnTo>
                    <a:pt x="0" y="618158"/>
                  </a:lnTo>
                  <a:close/>
                </a:path>
              </a:pathLst>
            </a:custGeom>
            <a:solidFill>
              <a:srgbClr val="FF7000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562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907197" y="4268141"/>
            <a:ext cx="3626167" cy="4114800"/>
          </a:xfrm>
          <a:custGeom>
            <a:avLst/>
            <a:gdLst/>
            <a:ahLst/>
            <a:cxnLst/>
            <a:rect l="l" t="t" r="r" b="b"/>
            <a:pathLst>
              <a:path w="3626167" h="4114800">
                <a:moveTo>
                  <a:pt x="0" y="0"/>
                </a:moveTo>
                <a:lnTo>
                  <a:pt x="3626168" y="0"/>
                </a:lnTo>
                <a:lnTo>
                  <a:pt x="3626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>
            <a:off x="9144000" y="4268141"/>
            <a:ext cx="4559335" cy="4114800"/>
          </a:xfrm>
          <a:custGeom>
            <a:avLst/>
            <a:gdLst/>
            <a:ahLst/>
            <a:cxnLst/>
            <a:rect l="l" t="t" r="r" b="b"/>
            <a:pathLst>
              <a:path w="4559335" h="4114800">
                <a:moveTo>
                  <a:pt x="0" y="0"/>
                </a:moveTo>
                <a:lnTo>
                  <a:pt x="4559335" y="0"/>
                </a:lnTo>
                <a:lnTo>
                  <a:pt x="45593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7" name="TextBox 7"/>
          <p:cNvSpPr txBox="1"/>
          <p:nvPr/>
        </p:nvSpPr>
        <p:spPr>
          <a:xfrm>
            <a:off x="5538241" y="698871"/>
            <a:ext cx="721151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Agrandir Bold"/>
              </a:rPr>
              <a:t>Thank You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664" y="4896303"/>
            <a:ext cx="7160428" cy="4878042"/>
          </a:xfrm>
          <a:custGeom>
            <a:avLst/>
            <a:gdLst/>
            <a:ahLst/>
            <a:cxnLst/>
            <a:rect l="l" t="t" r="r" b="b"/>
            <a:pathLst>
              <a:path w="7160428" h="4878042">
                <a:moveTo>
                  <a:pt x="0" y="0"/>
                </a:moveTo>
                <a:lnTo>
                  <a:pt x="7160428" y="0"/>
                </a:lnTo>
                <a:lnTo>
                  <a:pt x="7160428" y="4878042"/>
                </a:lnTo>
                <a:lnTo>
                  <a:pt x="0" y="4878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>
            <a:off x="13615233" y="5764512"/>
            <a:ext cx="816006" cy="816006"/>
          </a:xfrm>
          <a:custGeom>
            <a:avLst/>
            <a:gdLst/>
            <a:ahLst/>
            <a:cxnLst/>
            <a:rect l="l" t="t" r="r" b="b"/>
            <a:pathLst>
              <a:path w="816006" h="816006">
                <a:moveTo>
                  <a:pt x="0" y="0"/>
                </a:moveTo>
                <a:lnTo>
                  <a:pt x="816005" y="0"/>
                </a:lnTo>
                <a:lnTo>
                  <a:pt x="816005" y="816005"/>
                </a:lnTo>
                <a:lnTo>
                  <a:pt x="0" y="816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Freeform 4"/>
          <p:cNvSpPr/>
          <p:nvPr/>
        </p:nvSpPr>
        <p:spPr>
          <a:xfrm>
            <a:off x="8210539" y="5764512"/>
            <a:ext cx="816006" cy="816006"/>
          </a:xfrm>
          <a:custGeom>
            <a:avLst/>
            <a:gdLst/>
            <a:ahLst/>
            <a:cxnLst/>
            <a:rect l="l" t="t" r="r" b="b"/>
            <a:pathLst>
              <a:path w="816006" h="816006">
                <a:moveTo>
                  <a:pt x="0" y="0"/>
                </a:moveTo>
                <a:lnTo>
                  <a:pt x="816005" y="0"/>
                </a:lnTo>
                <a:lnTo>
                  <a:pt x="816005" y="816005"/>
                </a:lnTo>
                <a:lnTo>
                  <a:pt x="0" y="816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5" name="TextBox 5"/>
          <p:cNvSpPr txBox="1"/>
          <p:nvPr/>
        </p:nvSpPr>
        <p:spPr>
          <a:xfrm>
            <a:off x="5545272" y="311247"/>
            <a:ext cx="7197456" cy="145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FF7000"/>
                </a:solidFill>
                <a:latin typeface="Agrandir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24510" y="7216347"/>
            <a:ext cx="4152071" cy="35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307">
                <a:solidFill>
                  <a:srgbClr val="1A1A23"/>
                </a:solidFill>
                <a:latin typeface="Bricolage Grotesque"/>
              </a:rPr>
              <a:t>Digital Advancements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24510" y="6696172"/>
            <a:ext cx="4152071" cy="42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792">
                <a:solidFill>
                  <a:srgbClr val="FF7000"/>
                </a:solidFill>
                <a:latin typeface="Bricolage Grotesque Bold"/>
              </a:rPr>
              <a:t>No.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15233" y="6696172"/>
            <a:ext cx="4152071" cy="42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95"/>
              </a:lnSpc>
              <a:spcBef>
                <a:spcPct val="0"/>
              </a:spcBef>
            </a:pPr>
            <a:r>
              <a:rPr lang="en-US" sz="2792">
                <a:solidFill>
                  <a:srgbClr val="FF7000"/>
                </a:solidFill>
                <a:latin typeface="Bricolage Grotesque Bold"/>
              </a:rPr>
              <a:t>No.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15233" y="7216347"/>
            <a:ext cx="4183170" cy="35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307">
                <a:solidFill>
                  <a:srgbClr val="1A1A23"/>
                </a:solidFill>
                <a:latin typeface="Bricolage Grotesque"/>
              </a:rPr>
              <a:t>Tech-savy Nature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4510" y="3221458"/>
            <a:ext cx="9573893" cy="131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2"/>
              </a:lnSpc>
            </a:pPr>
            <a:r>
              <a:rPr lang="en-US" sz="2671">
                <a:solidFill>
                  <a:srgbClr val="1A1A23"/>
                </a:solidFill>
                <a:latin typeface="Bricolage Grotesque"/>
              </a:rPr>
              <a:t>This study explores factors influencing their habits through a survey, offering insights for businesses and policymakers to enhance the online shopping experience.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24510" y="2720333"/>
            <a:ext cx="4152071" cy="449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1"/>
              </a:lnSpc>
            </a:pPr>
            <a:r>
              <a:rPr lang="en-US" sz="3035">
                <a:solidFill>
                  <a:srgbClr val="1A1A23"/>
                </a:solidFill>
                <a:latin typeface="Bricolage Grotesque Bold"/>
              </a:rPr>
              <a:t>Survey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040" y="5510790"/>
            <a:ext cx="7928211" cy="4521432"/>
            <a:chOff x="0" y="0"/>
            <a:chExt cx="763211" cy="435257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763211" cy="435257"/>
            </a:xfrm>
            <a:custGeom>
              <a:avLst/>
              <a:gdLst/>
              <a:ahLst/>
              <a:cxnLst/>
              <a:rect l="l" t="t" r="r" b="b"/>
              <a:pathLst>
                <a:path w="763211" h="435257">
                  <a:moveTo>
                    <a:pt x="746610" y="0"/>
                  </a:moveTo>
                  <a:lnTo>
                    <a:pt x="16601" y="0"/>
                  </a:lnTo>
                  <a:cubicBezTo>
                    <a:pt x="7432" y="0"/>
                    <a:pt x="0" y="7432"/>
                    <a:pt x="0" y="16601"/>
                  </a:cubicBezTo>
                  <a:lnTo>
                    <a:pt x="0" y="418656"/>
                  </a:lnTo>
                  <a:cubicBezTo>
                    <a:pt x="0" y="423059"/>
                    <a:pt x="1749" y="427281"/>
                    <a:pt x="4862" y="430394"/>
                  </a:cubicBezTo>
                  <a:cubicBezTo>
                    <a:pt x="7975" y="433508"/>
                    <a:pt x="12198" y="435257"/>
                    <a:pt x="16601" y="435257"/>
                  </a:cubicBezTo>
                  <a:lnTo>
                    <a:pt x="746610" y="435257"/>
                  </a:lnTo>
                  <a:cubicBezTo>
                    <a:pt x="751013" y="435257"/>
                    <a:pt x="755235" y="433508"/>
                    <a:pt x="758349" y="430394"/>
                  </a:cubicBezTo>
                  <a:cubicBezTo>
                    <a:pt x="761462" y="427281"/>
                    <a:pt x="763211" y="423059"/>
                    <a:pt x="763211" y="418656"/>
                  </a:cubicBezTo>
                  <a:lnTo>
                    <a:pt x="763211" y="16601"/>
                  </a:lnTo>
                  <a:cubicBezTo>
                    <a:pt x="763211" y="12198"/>
                    <a:pt x="761462" y="7975"/>
                    <a:pt x="758349" y="4862"/>
                  </a:cubicBezTo>
                  <a:cubicBezTo>
                    <a:pt x="755235" y="1749"/>
                    <a:pt x="751013" y="0"/>
                    <a:pt x="746610" y="0"/>
                  </a:cubicBezTo>
                  <a:close/>
                </a:path>
              </a:pathLst>
            </a:custGeom>
            <a:blipFill>
              <a:blip r:embed="rId2"/>
              <a:stretch>
                <a:fillRect t="-8449" b="-8449"/>
              </a:stretch>
            </a:blipFill>
            <a:ln w="38100" cap="sq">
              <a:solidFill>
                <a:srgbClr val="FF7000"/>
              </a:solidFill>
              <a:prstDash val="solid"/>
              <a:miter/>
            </a:ln>
          </p:spPr>
          <p:txBody>
            <a:bodyPr/>
            <a:lstStyle/>
            <a:p>
              <a:endParaRPr lang="en-LK"/>
            </a:p>
          </p:txBody>
        </p:sp>
      </p:grpSp>
      <p:sp>
        <p:nvSpPr>
          <p:cNvPr id="4" name="Freeform 4"/>
          <p:cNvSpPr/>
          <p:nvPr/>
        </p:nvSpPr>
        <p:spPr>
          <a:xfrm>
            <a:off x="3410672" y="3070283"/>
            <a:ext cx="6179925" cy="4114800"/>
          </a:xfrm>
          <a:custGeom>
            <a:avLst/>
            <a:gdLst/>
            <a:ahLst/>
            <a:cxnLst/>
            <a:rect l="l" t="t" r="r" b="b"/>
            <a:pathLst>
              <a:path w="6179925" h="4114800">
                <a:moveTo>
                  <a:pt x="0" y="0"/>
                </a:moveTo>
                <a:lnTo>
                  <a:pt x="6179925" y="0"/>
                </a:lnTo>
                <a:lnTo>
                  <a:pt x="6179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5" name="Group 5"/>
          <p:cNvGrpSpPr/>
          <p:nvPr/>
        </p:nvGrpSpPr>
        <p:grpSpPr>
          <a:xfrm>
            <a:off x="10417435" y="3351895"/>
            <a:ext cx="540165" cy="270083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7000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74623" y="234915"/>
            <a:ext cx="11538754" cy="26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FF7000"/>
                </a:solidFill>
                <a:latin typeface="Agrandir Bold"/>
              </a:rPr>
              <a:t>Methodology </a:t>
            </a:r>
          </a:p>
          <a:p>
            <a:pPr algn="ctr">
              <a:lnSpc>
                <a:spcPts val="9349"/>
              </a:lnSpc>
            </a:pPr>
            <a:endParaRPr lang="en-US" sz="8499">
              <a:solidFill>
                <a:srgbClr val="FF7000"/>
              </a:solidFill>
              <a:latin typeface="Agrandi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90016" y="3659787"/>
            <a:ext cx="7841780" cy="453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770">
                <a:solidFill>
                  <a:srgbClr val="1A1A23"/>
                </a:solidFill>
                <a:latin typeface="Bricolage Grotesque"/>
              </a:rPr>
              <a:t>Undergraduates of SLIIT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90016" y="3240158"/>
            <a:ext cx="3447475" cy="49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3242">
                <a:solidFill>
                  <a:srgbClr val="1A1A23"/>
                </a:solidFill>
                <a:latin typeface="Bricolage Grotesque Bold"/>
              </a:rPr>
              <a:t>Target Audience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90016" y="5211397"/>
            <a:ext cx="7841780" cy="135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770">
                <a:solidFill>
                  <a:srgbClr val="1A1A23"/>
                </a:solidFill>
                <a:latin typeface="Bricolage Grotesque"/>
              </a:rPr>
              <a:t>Quantitative  Approach</a:t>
            </a:r>
          </a:p>
          <a:p>
            <a:pPr algn="l">
              <a:lnSpc>
                <a:spcPts val="3602"/>
              </a:lnSpc>
            </a:pPr>
            <a:r>
              <a:rPr lang="en-US" sz="2770">
                <a:solidFill>
                  <a:srgbClr val="1A1A23"/>
                </a:solidFill>
                <a:latin typeface="Bricolage Grotesque"/>
              </a:rPr>
              <a:t>Self Administered Questionnaire </a:t>
            </a:r>
          </a:p>
          <a:p>
            <a:pPr algn="l">
              <a:lnSpc>
                <a:spcPts val="3602"/>
              </a:lnSpc>
            </a:pPr>
            <a:r>
              <a:rPr lang="en-US" sz="2770">
                <a:solidFill>
                  <a:srgbClr val="1A1A23"/>
                </a:solidFill>
                <a:latin typeface="Bricolage Grotesque"/>
              </a:rPr>
              <a:t>(13 Questions)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90016" y="4791768"/>
            <a:ext cx="3447475" cy="49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3242">
                <a:solidFill>
                  <a:srgbClr val="FF7000"/>
                </a:solidFill>
                <a:latin typeface="Bricolage Grotesque Bold"/>
              </a:rPr>
              <a:t>Method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90016" y="7246361"/>
            <a:ext cx="6094164" cy="49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3242">
                <a:solidFill>
                  <a:srgbClr val="1A1A23"/>
                </a:solidFill>
                <a:latin typeface="Bricolage Grotesque Bold"/>
              </a:rPr>
              <a:t>Designed Using Google Forms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90016" y="8419366"/>
            <a:ext cx="5786835" cy="49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3242">
                <a:solidFill>
                  <a:srgbClr val="FF7000"/>
                </a:solidFill>
                <a:latin typeface="Bricolage Grotesque Bold"/>
              </a:rPr>
              <a:t>Distributed Via Social Media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17435" y="4912686"/>
            <a:ext cx="540165" cy="270083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7000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17435" y="7358098"/>
            <a:ext cx="540165" cy="270083"/>
            <a:chOff x="0" y="0"/>
            <a:chExt cx="81280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7000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17435" y="8531102"/>
            <a:ext cx="540165" cy="270083"/>
            <a:chOff x="0" y="0"/>
            <a:chExt cx="812800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7000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879" y="3037628"/>
            <a:ext cx="6274735" cy="5934605"/>
          </a:xfrm>
          <a:custGeom>
            <a:avLst/>
            <a:gdLst/>
            <a:ahLst/>
            <a:cxnLst/>
            <a:rect l="l" t="t" r="r" b="b"/>
            <a:pathLst>
              <a:path w="6274735" h="5934605">
                <a:moveTo>
                  <a:pt x="0" y="0"/>
                </a:moveTo>
                <a:lnTo>
                  <a:pt x="6274735" y="0"/>
                </a:lnTo>
                <a:lnTo>
                  <a:pt x="6274735" y="5934605"/>
                </a:lnTo>
                <a:lnTo>
                  <a:pt x="0" y="593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39" r="-109214" b="-2239"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3" name="Group 3"/>
          <p:cNvGrpSpPr/>
          <p:nvPr/>
        </p:nvGrpSpPr>
        <p:grpSpPr>
          <a:xfrm>
            <a:off x="13027367" y="4029564"/>
            <a:ext cx="4560078" cy="3950733"/>
            <a:chOff x="0" y="0"/>
            <a:chExt cx="6080104" cy="5267644"/>
          </a:xfrm>
        </p:grpSpPr>
        <p:grpSp>
          <p:nvGrpSpPr>
            <p:cNvPr id="4" name="Group 4"/>
            <p:cNvGrpSpPr/>
            <p:nvPr/>
          </p:nvGrpSpPr>
          <p:grpSpPr>
            <a:xfrm>
              <a:off x="116935" y="0"/>
              <a:ext cx="5846234" cy="5267644"/>
              <a:chOff x="0" y="0"/>
              <a:chExt cx="1154812" cy="104052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54812" cy="1040522"/>
              </a:xfrm>
              <a:custGeom>
                <a:avLst/>
                <a:gdLst/>
                <a:ahLst/>
                <a:cxnLst/>
                <a:rect l="l" t="t" r="r" b="b"/>
                <a:pathLst>
                  <a:path w="1154812" h="1040522">
                    <a:moveTo>
                      <a:pt x="90050" y="0"/>
                    </a:moveTo>
                    <a:lnTo>
                      <a:pt x="1064762" y="0"/>
                    </a:lnTo>
                    <a:cubicBezTo>
                      <a:pt x="1088645" y="0"/>
                      <a:pt x="1111549" y="9487"/>
                      <a:pt x="1128437" y="26375"/>
                    </a:cubicBezTo>
                    <a:cubicBezTo>
                      <a:pt x="1145324" y="43262"/>
                      <a:pt x="1154812" y="66167"/>
                      <a:pt x="1154812" y="90050"/>
                    </a:cubicBezTo>
                    <a:lnTo>
                      <a:pt x="1154812" y="950473"/>
                    </a:lnTo>
                    <a:cubicBezTo>
                      <a:pt x="1154812" y="1000206"/>
                      <a:pt x="1114495" y="1040522"/>
                      <a:pt x="1064762" y="1040522"/>
                    </a:cubicBezTo>
                    <a:lnTo>
                      <a:pt x="90050" y="1040522"/>
                    </a:lnTo>
                    <a:cubicBezTo>
                      <a:pt x="66167" y="1040522"/>
                      <a:pt x="43262" y="1031035"/>
                      <a:pt x="26375" y="1014147"/>
                    </a:cubicBezTo>
                    <a:cubicBezTo>
                      <a:pt x="9487" y="997260"/>
                      <a:pt x="0" y="974355"/>
                      <a:pt x="0" y="950473"/>
                    </a:cubicBezTo>
                    <a:lnTo>
                      <a:pt x="0" y="90050"/>
                    </a:lnTo>
                    <a:cubicBezTo>
                      <a:pt x="0" y="66167"/>
                      <a:pt x="9487" y="43262"/>
                      <a:pt x="26375" y="26375"/>
                    </a:cubicBezTo>
                    <a:cubicBezTo>
                      <a:pt x="43262" y="9487"/>
                      <a:pt x="66167" y="0"/>
                      <a:pt x="90050" y="0"/>
                    </a:cubicBezTo>
                    <a:close/>
                  </a:path>
                </a:pathLst>
              </a:custGeom>
              <a:solidFill>
                <a:srgbClr val="FF7000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154812" cy="10786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607802"/>
              <a:ext cx="6080104" cy="46598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latin typeface="Agrandir Bold"/>
                </a:rPr>
                <a:t>Dominance of Malabe Campus</a:t>
              </a:r>
            </a:p>
            <a:p>
              <a:pPr algn="ctr">
                <a:lnSpc>
                  <a:spcPts val="3850"/>
                </a:lnSpc>
              </a:pPr>
              <a:endParaRPr lang="en-US" sz="3500">
                <a:solidFill>
                  <a:srgbClr val="FFFFFF"/>
                </a:solidFill>
                <a:latin typeface="Agrandir Bold"/>
              </a:endParaRPr>
            </a:p>
            <a:p>
              <a:pPr algn="ctr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latin typeface="Agrandir Bold"/>
                </a:rPr>
                <a:t>Significant Presence of </a:t>
              </a:r>
            </a:p>
            <a:p>
              <a:pPr algn="ctr">
                <a:lnSpc>
                  <a:spcPts val="3850"/>
                </a:lnSpc>
              </a:pPr>
              <a:r>
                <a:rPr lang="en-US" sz="3500">
                  <a:solidFill>
                    <a:srgbClr val="FFFFFF"/>
                  </a:solidFill>
                  <a:latin typeface="Agrandir Bold"/>
                </a:rPr>
                <a:t>Metro Campus</a:t>
              </a:r>
            </a:p>
            <a:p>
              <a:pPr algn="ctr">
                <a:lnSpc>
                  <a:spcPts val="3850"/>
                </a:lnSpc>
              </a:pPr>
              <a:endParaRPr lang="en-US" sz="3500">
                <a:solidFill>
                  <a:srgbClr val="FFFFFF"/>
                </a:solidFill>
                <a:latin typeface="Agrandir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79529" y="380095"/>
            <a:ext cx="11330733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>
                <a:solidFill>
                  <a:srgbClr val="FF7000"/>
                </a:solidFill>
                <a:latin typeface="Agrandir Bold"/>
              </a:rPr>
              <a:t>Data Analysis &amp; Discussion </a:t>
            </a:r>
          </a:p>
          <a:p>
            <a:pPr algn="l">
              <a:lnSpc>
                <a:spcPts val="7039"/>
              </a:lnSpc>
            </a:pPr>
            <a:endParaRPr lang="en-US" sz="6399">
              <a:solidFill>
                <a:srgbClr val="FF7000"/>
              </a:solidFill>
              <a:latin typeface="Agrandi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5879" y="1891713"/>
            <a:ext cx="857305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(i) Campus of Studying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7175614" y="3037628"/>
            <a:ext cx="4534730" cy="5934605"/>
          </a:xfrm>
          <a:custGeom>
            <a:avLst/>
            <a:gdLst/>
            <a:ahLst/>
            <a:cxnLst/>
            <a:rect l="l" t="t" r="r" b="b"/>
            <a:pathLst>
              <a:path w="4534730" h="5934605">
                <a:moveTo>
                  <a:pt x="0" y="0"/>
                </a:moveTo>
                <a:lnTo>
                  <a:pt x="4534729" y="0"/>
                </a:lnTo>
                <a:lnTo>
                  <a:pt x="4534729" y="5934605"/>
                </a:lnTo>
                <a:lnTo>
                  <a:pt x="0" y="593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143" t="-2239" r="-15347" b="-2239"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0941" y="2136421"/>
            <a:ext cx="8207614" cy="6463601"/>
          </a:xfrm>
          <a:custGeom>
            <a:avLst/>
            <a:gdLst/>
            <a:ahLst/>
            <a:cxnLst/>
            <a:rect l="l" t="t" r="r" b="b"/>
            <a:pathLst>
              <a:path w="8207614" h="6463601">
                <a:moveTo>
                  <a:pt x="0" y="0"/>
                </a:moveTo>
                <a:lnTo>
                  <a:pt x="8207614" y="0"/>
                </a:lnTo>
                <a:lnTo>
                  <a:pt x="8207614" y="6463602"/>
                </a:lnTo>
                <a:lnTo>
                  <a:pt x="0" y="646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7" t="-5587" r="-85933" b="-9771"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3" name="Group 3"/>
          <p:cNvGrpSpPr/>
          <p:nvPr/>
        </p:nvGrpSpPr>
        <p:grpSpPr>
          <a:xfrm>
            <a:off x="8735696" y="2061677"/>
            <a:ext cx="1274341" cy="637171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3266CC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Bricolage Grotesque Bold"/>
                </a:rPr>
                <a:t>66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74640" y="2048475"/>
            <a:ext cx="496140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A1A23"/>
                </a:solidFill>
                <a:latin typeface="Canva Sans Bold"/>
              </a:rPr>
              <a:t>- Faculty of Computing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35696" y="3651348"/>
            <a:ext cx="1274341" cy="637171"/>
            <a:chOff x="0" y="0"/>
            <a:chExt cx="81280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DC3911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Bricolage Grotesque Bold"/>
                </a:rPr>
                <a:t>14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77400" y="3651349"/>
            <a:ext cx="6208360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1A1A23"/>
                </a:solidFill>
                <a:latin typeface="Canva Sans Bold"/>
              </a:rPr>
              <a:t>- Faculty of Engineering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735696" y="6830689"/>
            <a:ext cx="1274341" cy="637171"/>
            <a:chOff x="0" y="0"/>
            <a:chExt cx="81280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E9B01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Bricolage Grotesque Bold"/>
                </a:rPr>
                <a:t>10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63200" y="6830687"/>
            <a:ext cx="606764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1A1A23"/>
                </a:solidFill>
                <a:latin typeface="Canva Sans Bold"/>
              </a:rPr>
              <a:t>- Faculty of Business School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735696" y="5241019"/>
            <a:ext cx="1274341" cy="637171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109718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Bricolage Grotesque Bold"/>
                </a:rPr>
                <a:t>13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967178" y="5241018"/>
            <a:ext cx="8420838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1A1A23"/>
                </a:solidFill>
                <a:latin typeface="Canva Sans Bold"/>
              </a:rPr>
              <a:t>- Faculty of Humanities and Science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735696" y="8420360"/>
            <a:ext cx="1274341" cy="637171"/>
            <a:chOff x="0" y="0"/>
            <a:chExt cx="812800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990099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Bricolage Grotesque Bold"/>
                </a:rPr>
                <a:t>03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068459" y="8420356"/>
            <a:ext cx="2207031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1A1A23"/>
                </a:solidFill>
                <a:latin typeface="Canva Sans Bold"/>
              </a:rPr>
              <a:t>- Other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0941" y="933450"/>
            <a:ext cx="857305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(ii) Faculty of Study</a:t>
            </a:r>
          </a:p>
        </p:txBody>
      </p:sp>
      <p:grpSp>
        <p:nvGrpSpPr>
          <p:cNvPr id="30" name="Group 24">
            <a:extLst>
              <a:ext uri="{FF2B5EF4-FFF2-40B4-BE49-F238E27FC236}">
                <a16:creationId xmlns:a16="http://schemas.microsoft.com/office/drawing/2014/main" id="{11CB33A6-1FA2-7FE3-D208-3A7DF9CD089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1" name="Group 25">
              <a:extLst>
                <a:ext uri="{FF2B5EF4-FFF2-40B4-BE49-F238E27FC236}">
                  <a16:creationId xmlns:a16="http://schemas.microsoft.com/office/drawing/2014/main" id="{59CD9885-2F13-8D3F-8E85-29F97D076167}"/>
                </a:ext>
              </a:extLst>
            </p:cNvPr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35" name="Freeform 26">
                <a:extLst>
                  <a:ext uri="{FF2B5EF4-FFF2-40B4-BE49-F238E27FC236}">
                    <a16:creationId xmlns:a16="http://schemas.microsoft.com/office/drawing/2014/main" id="{D19DB946-5F1D-E5F4-203F-2E02CF63B5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36" name="TextBox 27">
                <a:extLst>
                  <a:ext uri="{FF2B5EF4-FFF2-40B4-BE49-F238E27FC236}">
                    <a16:creationId xmlns:a16="http://schemas.microsoft.com/office/drawing/2014/main" id="{CB8E3B81-A4AA-F6F8-3B59-A37C33F564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2" name="Group 28">
              <a:extLst>
                <a:ext uri="{FF2B5EF4-FFF2-40B4-BE49-F238E27FC236}">
                  <a16:creationId xmlns:a16="http://schemas.microsoft.com/office/drawing/2014/main" id="{CB50651F-0792-4FB9-2986-F5F0ECC65349}"/>
                </a:ext>
              </a:extLst>
            </p:cNvPr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36310670-B3C7-3748-F1C4-DA559A676F1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34" name="TextBox 30">
                <a:extLst>
                  <a:ext uri="{FF2B5EF4-FFF2-40B4-BE49-F238E27FC236}">
                    <a16:creationId xmlns:a16="http://schemas.microsoft.com/office/drawing/2014/main" id="{8C7F1EE0-CCD1-EA2F-FD0D-C2259A188B9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416353" y="8017138"/>
            <a:ext cx="451598" cy="0"/>
          </a:xfrm>
          <a:prstGeom prst="line">
            <a:avLst/>
          </a:prstGeom>
          <a:ln w="38100" cap="rnd">
            <a:solidFill>
              <a:srgbClr val="F5F5F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>
            <a:off x="1028700" y="2373960"/>
            <a:ext cx="8573059" cy="6827190"/>
          </a:xfrm>
          <a:custGeom>
            <a:avLst/>
            <a:gdLst/>
            <a:ahLst/>
            <a:cxnLst/>
            <a:rect l="l" t="t" r="r" b="b"/>
            <a:pathLst>
              <a:path w="8573059" h="6827190">
                <a:moveTo>
                  <a:pt x="0" y="0"/>
                </a:moveTo>
                <a:lnTo>
                  <a:pt x="8573059" y="0"/>
                </a:lnTo>
                <a:lnTo>
                  <a:pt x="8573059" y="6827190"/>
                </a:lnTo>
                <a:lnTo>
                  <a:pt x="0" y="6827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0369"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4" name="Group 4"/>
          <p:cNvGrpSpPr/>
          <p:nvPr/>
        </p:nvGrpSpPr>
        <p:grpSpPr>
          <a:xfrm>
            <a:off x="11495930" y="3065062"/>
            <a:ext cx="933018" cy="93301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66CC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Bricolage Grotesque Bold"/>
                </a:rPr>
                <a:t>67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33450"/>
            <a:ext cx="857305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(iii) Academic Year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81323" y="3199783"/>
            <a:ext cx="329832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A1A23"/>
                </a:solidFill>
                <a:latin typeface="Canva Sans Bold"/>
              </a:rPr>
              <a:t>-   1st Year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95930" y="4478554"/>
            <a:ext cx="933018" cy="93301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3911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Bricolage Grotesque Bold"/>
                </a:rPr>
                <a:t>18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95930" y="5887822"/>
            <a:ext cx="933018" cy="93301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9A01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Bricolage Grotesque Bold"/>
                </a:rPr>
                <a:t>15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95930" y="7297089"/>
            <a:ext cx="933018" cy="93301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9718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Bricolage Grotesque Bold"/>
                </a:rPr>
                <a:t>06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482580" y="4613275"/>
            <a:ext cx="329832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A1A23"/>
                </a:solidFill>
                <a:latin typeface="Canva Sans Bold"/>
              </a:rPr>
              <a:t>-   2nd Year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82580" y="6022543"/>
            <a:ext cx="329832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A1A23"/>
                </a:solidFill>
                <a:latin typeface="Canva Sans Bold"/>
              </a:rPr>
              <a:t>-   3rd Year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82580" y="7438593"/>
            <a:ext cx="329832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A1A23"/>
                </a:solidFill>
                <a:latin typeface="Canva Sans Bold"/>
              </a:rPr>
              <a:t>-   4th Year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3608" y="349322"/>
            <a:ext cx="14457450" cy="6753151"/>
          </a:xfrm>
          <a:custGeom>
            <a:avLst/>
            <a:gdLst/>
            <a:ahLst/>
            <a:cxnLst/>
            <a:rect l="l" t="t" r="r" b="b"/>
            <a:pathLst>
              <a:path w="14457450" h="6753151">
                <a:moveTo>
                  <a:pt x="0" y="0"/>
                </a:moveTo>
                <a:lnTo>
                  <a:pt x="14457451" y="0"/>
                </a:lnTo>
                <a:lnTo>
                  <a:pt x="14457451" y="6753151"/>
                </a:lnTo>
                <a:lnTo>
                  <a:pt x="0" y="675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>
            <a:off x="5842609" y="7102473"/>
            <a:ext cx="2245091" cy="3173274"/>
          </a:xfrm>
          <a:custGeom>
            <a:avLst/>
            <a:gdLst/>
            <a:ahLst/>
            <a:cxnLst/>
            <a:rect l="l" t="t" r="r" b="b"/>
            <a:pathLst>
              <a:path w="2245091" h="3173274">
                <a:moveTo>
                  <a:pt x="0" y="0"/>
                </a:moveTo>
                <a:lnTo>
                  <a:pt x="2245091" y="0"/>
                </a:lnTo>
                <a:lnTo>
                  <a:pt x="2245091" y="3173274"/>
                </a:lnTo>
                <a:lnTo>
                  <a:pt x="0" y="3173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Freeform 4"/>
          <p:cNvSpPr/>
          <p:nvPr/>
        </p:nvSpPr>
        <p:spPr>
          <a:xfrm>
            <a:off x="16042909" y="3725898"/>
            <a:ext cx="2245091" cy="3184527"/>
          </a:xfrm>
          <a:custGeom>
            <a:avLst/>
            <a:gdLst/>
            <a:ahLst/>
            <a:cxnLst/>
            <a:rect l="l" t="t" r="r" b="b"/>
            <a:pathLst>
              <a:path w="2245091" h="3184527">
                <a:moveTo>
                  <a:pt x="0" y="0"/>
                </a:moveTo>
                <a:lnTo>
                  <a:pt x="2245091" y="0"/>
                </a:lnTo>
                <a:lnTo>
                  <a:pt x="2245091" y="3184526"/>
                </a:lnTo>
                <a:lnTo>
                  <a:pt x="0" y="3184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5" name="Freeform 5"/>
          <p:cNvSpPr/>
          <p:nvPr/>
        </p:nvSpPr>
        <p:spPr>
          <a:xfrm>
            <a:off x="8845231" y="8625821"/>
            <a:ext cx="1742632" cy="1242453"/>
          </a:xfrm>
          <a:custGeom>
            <a:avLst/>
            <a:gdLst/>
            <a:ahLst/>
            <a:cxnLst/>
            <a:rect l="l" t="t" r="r" b="b"/>
            <a:pathLst>
              <a:path w="1742632" h="1242453">
                <a:moveTo>
                  <a:pt x="0" y="0"/>
                </a:moveTo>
                <a:lnTo>
                  <a:pt x="1742632" y="0"/>
                </a:lnTo>
                <a:lnTo>
                  <a:pt x="1742632" y="1242453"/>
                </a:lnTo>
                <a:lnTo>
                  <a:pt x="0" y="1242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6" name="Freeform 6"/>
          <p:cNvSpPr/>
          <p:nvPr/>
        </p:nvSpPr>
        <p:spPr>
          <a:xfrm rot="-10800000">
            <a:off x="13917144" y="5310354"/>
            <a:ext cx="1742632" cy="1242453"/>
          </a:xfrm>
          <a:custGeom>
            <a:avLst/>
            <a:gdLst/>
            <a:ahLst/>
            <a:cxnLst/>
            <a:rect l="l" t="t" r="r" b="b"/>
            <a:pathLst>
              <a:path w="1742632" h="1242453">
                <a:moveTo>
                  <a:pt x="0" y="0"/>
                </a:moveTo>
                <a:lnTo>
                  <a:pt x="1742632" y="0"/>
                </a:lnTo>
                <a:lnTo>
                  <a:pt x="1742632" y="1242453"/>
                </a:lnTo>
                <a:lnTo>
                  <a:pt x="0" y="1242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B96E31-DC6F-F59A-3686-ADE2C2CBEE81}"/>
              </a:ext>
            </a:extLst>
          </p:cNvPr>
          <p:cNvSpPr/>
          <p:nvPr/>
        </p:nvSpPr>
        <p:spPr>
          <a:xfrm>
            <a:off x="11364107" y="8737460"/>
            <a:ext cx="3031159" cy="914400"/>
          </a:xfrm>
          <a:prstGeom prst="rect">
            <a:avLst/>
          </a:prstGeom>
          <a:solidFill>
            <a:srgbClr val="3166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7" name="TextBox 7"/>
          <p:cNvSpPr txBox="1"/>
          <p:nvPr/>
        </p:nvSpPr>
        <p:spPr>
          <a:xfrm>
            <a:off x="1028700" y="933450"/>
            <a:ext cx="857305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(iv) Gender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20CD54-4EB0-E468-525D-44990A552C10}"/>
              </a:ext>
            </a:extLst>
          </p:cNvPr>
          <p:cNvSpPr/>
          <p:nvPr/>
        </p:nvSpPr>
        <p:spPr>
          <a:xfrm>
            <a:off x="9614308" y="5396593"/>
            <a:ext cx="3685078" cy="914400"/>
          </a:xfrm>
          <a:prstGeom prst="rect">
            <a:avLst/>
          </a:prstGeom>
          <a:solidFill>
            <a:srgbClr val="DF381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8" name="TextBox 8"/>
          <p:cNvSpPr txBox="1"/>
          <p:nvPr/>
        </p:nvSpPr>
        <p:spPr>
          <a:xfrm>
            <a:off x="11230525" y="8762860"/>
            <a:ext cx="329832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nva Sans Bold"/>
              </a:rPr>
              <a:t>46 Males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76835" y="5447393"/>
            <a:ext cx="361000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Canva Sans Bold"/>
              </a:rPr>
              <a:t>56 Females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416353" y="8017138"/>
            <a:ext cx="451598" cy="0"/>
          </a:xfrm>
          <a:prstGeom prst="line">
            <a:avLst/>
          </a:prstGeom>
          <a:ln w="38100" cap="rnd">
            <a:solidFill>
              <a:srgbClr val="F5F5F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LK"/>
          </a:p>
        </p:txBody>
      </p:sp>
      <p:sp>
        <p:nvSpPr>
          <p:cNvPr id="3" name="Freeform 3"/>
          <p:cNvSpPr/>
          <p:nvPr/>
        </p:nvSpPr>
        <p:spPr>
          <a:xfrm>
            <a:off x="2752916" y="2475694"/>
            <a:ext cx="8706415" cy="5816085"/>
          </a:xfrm>
          <a:custGeom>
            <a:avLst/>
            <a:gdLst/>
            <a:ahLst/>
            <a:cxnLst/>
            <a:rect l="l" t="t" r="r" b="b"/>
            <a:pathLst>
              <a:path w="8706415" h="5816085">
                <a:moveTo>
                  <a:pt x="0" y="0"/>
                </a:moveTo>
                <a:lnTo>
                  <a:pt x="8706415" y="0"/>
                </a:lnTo>
                <a:lnTo>
                  <a:pt x="8706415" y="5816085"/>
                </a:lnTo>
                <a:lnTo>
                  <a:pt x="0" y="581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464" t="-29099" r="-52938"/>
            </a:stretch>
          </a:blipFill>
        </p:spPr>
        <p:txBody>
          <a:bodyPr/>
          <a:lstStyle/>
          <a:p>
            <a:endParaRPr lang="en-LK"/>
          </a:p>
        </p:txBody>
      </p:sp>
      <p:sp>
        <p:nvSpPr>
          <p:cNvPr id="4" name="TextBox 4"/>
          <p:cNvSpPr txBox="1"/>
          <p:nvPr/>
        </p:nvSpPr>
        <p:spPr>
          <a:xfrm>
            <a:off x="888051" y="992969"/>
            <a:ext cx="117623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(v) Familiarity with Online Shopping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183843" y="3970245"/>
            <a:ext cx="933018" cy="93301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66CC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Bricolage Grotesque Bold"/>
                </a:rPr>
                <a:t>91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799267" y="4000908"/>
            <a:ext cx="4355944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1A1A23"/>
                </a:solidFill>
                <a:latin typeface="Canva Sans Bold"/>
              </a:rPr>
              <a:t>- Yes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183843" y="5383737"/>
            <a:ext cx="933018" cy="93301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3911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Bricolage Grotesque Bold"/>
                </a:rPr>
                <a:t>15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459331" y="5431146"/>
            <a:ext cx="503581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1A1A23"/>
                </a:solidFill>
                <a:latin typeface="Canva Sans Bold"/>
              </a:rPr>
              <a:t>- 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6365" y="8485505"/>
            <a:ext cx="1398083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Bricolage Grotesque Bold"/>
              </a:rPr>
              <a:t>This pie chart shows Familiarity with Online Shopping among the SLIIT Student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5833" y="2291049"/>
            <a:ext cx="8080215" cy="5857494"/>
          </a:xfrm>
          <a:custGeom>
            <a:avLst/>
            <a:gdLst/>
            <a:ahLst/>
            <a:cxnLst/>
            <a:rect l="l" t="t" r="r" b="b"/>
            <a:pathLst>
              <a:path w="8080215" h="5857494">
                <a:moveTo>
                  <a:pt x="0" y="0"/>
                </a:moveTo>
                <a:lnTo>
                  <a:pt x="8080215" y="0"/>
                </a:lnTo>
                <a:lnTo>
                  <a:pt x="8080215" y="5857493"/>
                </a:lnTo>
                <a:lnTo>
                  <a:pt x="0" y="5857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597" t="-33121" r="-67154" b="-6112"/>
            </a:stretch>
          </a:blipFill>
        </p:spPr>
        <p:txBody>
          <a:bodyPr/>
          <a:lstStyle/>
          <a:p>
            <a:endParaRPr lang="en-LK"/>
          </a:p>
        </p:txBody>
      </p:sp>
      <p:grpSp>
        <p:nvGrpSpPr>
          <p:cNvPr id="3" name="Group 3"/>
          <p:cNvGrpSpPr/>
          <p:nvPr/>
        </p:nvGrpSpPr>
        <p:grpSpPr>
          <a:xfrm>
            <a:off x="12420570" y="2267794"/>
            <a:ext cx="1274341" cy="637171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3266CC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20570" y="3526430"/>
            <a:ext cx="1274341" cy="637171"/>
            <a:chOff x="0" y="0"/>
            <a:chExt cx="812800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DC3911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20570" y="6043704"/>
            <a:ext cx="1274341" cy="637171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E9B01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20570" y="4785067"/>
            <a:ext cx="1274341" cy="637171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109718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20570" y="7302340"/>
            <a:ext cx="1274341" cy="637171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812800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812800" y="406400"/>
                  </a:lnTo>
                  <a:lnTo>
                    <a:pt x="711200" y="203200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990099"/>
            </a:solidFill>
          </p:spPr>
          <p:txBody>
            <a:bodyPr/>
            <a:lstStyle/>
            <a:p>
              <a:endParaRPr lang="en-LK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8900" y="-47625"/>
              <a:ext cx="6350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933450"/>
            <a:ext cx="1176230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>
                <a:solidFill>
                  <a:srgbClr val="1A1A23"/>
                </a:solidFill>
                <a:latin typeface="Agrandir Bold"/>
              </a:rPr>
              <a:t>(vi) Engagement on Online Shopping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53584" y="8611282"/>
            <a:ext cx="13980832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Bricolage Grotesque Bold"/>
              </a:rPr>
              <a:t>This pie chart shows engagement in online shopping among SLIIT Students There 5 options mentioned here Daily, Weekly, Monthly, Occasionally, and Rarely.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71755" y="2254591"/>
            <a:ext cx="262753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A1A23"/>
                </a:solidFill>
                <a:latin typeface="Canva Sans Bold"/>
              </a:rPr>
              <a:t>Daily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94911" y="3459755"/>
            <a:ext cx="271569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A1A23"/>
                </a:solidFill>
                <a:latin typeface="Canva Sans Bold"/>
              </a:rPr>
              <a:t>Weekly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03500" y="6020181"/>
            <a:ext cx="204141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A1A23"/>
                </a:solidFill>
                <a:latin typeface="Canva Sans Bold"/>
              </a:rPr>
              <a:t>Monthly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16236" y="4789074"/>
            <a:ext cx="3823152" cy="55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250">
                <a:solidFill>
                  <a:srgbClr val="1A1A23"/>
                </a:solidFill>
                <a:latin typeface="Canva Sans Bold"/>
              </a:rPr>
              <a:t> Occasionally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56168" y="7289138"/>
            <a:ext cx="210502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A1A23"/>
                </a:solidFill>
                <a:latin typeface="Canva Sans Bold"/>
              </a:rPr>
              <a:t>Rarely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4114800" cy="1059683"/>
              <a:chOff x="0" y="0"/>
              <a:chExt cx="812800" cy="20932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0269200" y="12656317"/>
              <a:ext cx="4114800" cy="1059683"/>
              <a:chOff x="0" y="0"/>
              <a:chExt cx="812800" cy="20932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20932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20932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209320"/>
                    </a:lnTo>
                    <a:lnTo>
                      <a:pt x="0" y="209320"/>
                    </a:lnTo>
                    <a:close/>
                  </a:path>
                </a:pathLst>
              </a:custGeom>
              <a:solidFill>
                <a:srgbClr val="FE9B01"/>
              </a:solidFill>
            </p:spPr>
            <p:txBody>
              <a:bodyPr/>
              <a:lstStyle/>
              <a:p>
                <a:endParaRPr lang="en-LK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812800" cy="2569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634</Words>
  <Application>Microsoft Macintosh PowerPoint</Application>
  <PresentationFormat>Custom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Bricolage Grotesque</vt:lpstr>
      <vt:lpstr>Canva Sans Bold</vt:lpstr>
      <vt:lpstr>Bricolage Grotesque Bold</vt:lpstr>
      <vt:lpstr>Calibri</vt:lpstr>
      <vt:lpstr>Agrandir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MLB_04.02_08</dc:title>
  <cp:lastModifiedBy>AAQIB A.R it23228276</cp:lastModifiedBy>
  <cp:revision>3</cp:revision>
  <dcterms:created xsi:type="dcterms:W3CDTF">2006-08-16T00:00:00Z</dcterms:created>
  <dcterms:modified xsi:type="dcterms:W3CDTF">2024-05-09T09:58:37Z</dcterms:modified>
  <dc:identifier>DAGEpxMCfXI</dc:identifier>
</cp:coreProperties>
</file>